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0" r:id="rId2"/>
    <p:sldId id="259" r:id="rId3"/>
    <p:sldId id="327" r:id="rId4"/>
    <p:sldId id="328" r:id="rId5"/>
    <p:sldId id="310" r:id="rId6"/>
    <p:sldId id="329" r:id="rId7"/>
    <p:sldId id="289" r:id="rId8"/>
    <p:sldId id="291" r:id="rId9"/>
    <p:sldId id="293" r:id="rId10"/>
    <p:sldId id="313" r:id="rId11"/>
    <p:sldId id="314" r:id="rId12"/>
    <p:sldId id="295" r:id="rId13"/>
    <p:sldId id="303" r:id="rId14"/>
    <p:sldId id="318" r:id="rId15"/>
    <p:sldId id="319" r:id="rId16"/>
    <p:sldId id="296" r:id="rId17"/>
    <p:sldId id="297" r:id="rId18"/>
    <p:sldId id="324" r:id="rId19"/>
    <p:sldId id="321" r:id="rId20"/>
    <p:sldId id="298" r:id="rId21"/>
    <p:sldId id="304" r:id="rId22"/>
    <p:sldId id="326" r:id="rId23"/>
    <p:sldId id="301" r:id="rId24"/>
    <p:sldId id="325" r:id="rId25"/>
    <p:sldId id="302" r:id="rId26"/>
    <p:sldId id="311" r:id="rId27"/>
    <p:sldId id="316" r:id="rId28"/>
    <p:sldId id="331" r:id="rId29"/>
    <p:sldId id="323" r:id="rId3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330"/>
            <p14:sldId id="259"/>
          </p14:sldIdLst>
        </p14:section>
        <p14:section name="Overview and Objectives" id="{ABA716BF-3A5C-4ADB-94C9-CFEF84EBA240}">
          <p14:sldIdLst>
            <p14:sldId id="327"/>
            <p14:sldId id="328"/>
            <p14:sldId id="310"/>
            <p14:sldId id="329"/>
            <p14:sldId id="289"/>
            <p14:sldId id="291"/>
            <p14:sldId id="293"/>
            <p14:sldId id="313"/>
            <p14:sldId id="314"/>
            <p14:sldId id="295"/>
            <p14:sldId id="303"/>
            <p14:sldId id="318"/>
            <p14:sldId id="319"/>
            <p14:sldId id="296"/>
            <p14:sldId id="297"/>
            <p14:sldId id="324"/>
            <p14:sldId id="321"/>
            <p14:sldId id="298"/>
            <p14:sldId id="304"/>
            <p14:sldId id="326"/>
            <p14:sldId id="301"/>
            <p14:sldId id="325"/>
            <p14:sldId id="302"/>
            <p14:sldId id="311"/>
            <p14:sldId id="316"/>
            <p14:sldId id="331"/>
            <p14:sldId id="323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6133"/>
    <a:srgbClr val="CEA96B"/>
    <a:srgbClr val="B9514C"/>
    <a:srgbClr val="A1683C"/>
    <a:srgbClr val="4E38F0"/>
    <a:srgbClr val="210DB3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2" d="100"/>
          <a:sy n="92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3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305"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b="1" dirty="0"/>
              <a:t>Sections</a:t>
            </a:r>
            <a:endParaRPr lang="en-US" dirty="0"/>
          </a:p>
          <a:p>
            <a:pPr lvl="0"/>
            <a:r>
              <a:rPr lang="en-US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Notes</a:t>
            </a:r>
          </a:p>
          <a:p>
            <a:pPr lvl="0"/>
            <a:r>
              <a:rPr lang="en-US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dirty="0"/>
              <a:t>Keep in mind the font size (important for accessibility, visibility, videotaping, and online production)</a:t>
            </a:r>
          </a:p>
          <a:p>
            <a:pPr lvl="0"/>
            <a:endParaRPr lang="en-US" dirty="0"/>
          </a:p>
          <a:p>
            <a:pPr lvl="0">
              <a:buFontTx/>
              <a:buNone/>
            </a:pPr>
            <a:r>
              <a:rPr lang="en-US" b="1" dirty="0"/>
              <a:t>Coordinated colors </a:t>
            </a:r>
          </a:p>
          <a:p>
            <a:pPr lvl="0">
              <a:buFontTx/>
              <a:buNone/>
            </a:pPr>
            <a:r>
              <a:rPr lang="en-US" dirty="0"/>
              <a:t>Pay particular attention to the graphs, charts, and text boxes. </a:t>
            </a:r>
          </a:p>
          <a:p>
            <a:pPr lvl="0"/>
            <a:r>
              <a:rPr lang="en-US" dirty="0"/>
              <a:t>Consider that attendees will print in black and white or </a:t>
            </a:r>
            <a:r>
              <a:rPr lang="en-US" dirty="0" err="1"/>
              <a:t>grayscale</a:t>
            </a:r>
            <a:r>
              <a:rPr lang="en-US" dirty="0"/>
              <a:t>. Run a test print to make sure your colors work when printed in pure black and white and </a:t>
            </a:r>
            <a:r>
              <a:rPr lang="en-US" dirty="0" err="1"/>
              <a:t>grayscale</a:t>
            </a:r>
            <a:r>
              <a:rPr lang="en-US" dirty="0"/>
              <a:t>.</a:t>
            </a:r>
          </a:p>
          <a:p>
            <a:pPr lvl="0">
              <a:buFontTx/>
              <a:buNone/>
            </a:pPr>
            <a:endParaRPr lang="en-US" dirty="0"/>
          </a:p>
          <a:p>
            <a:pPr lvl="0">
              <a:buFontTx/>
              <a:buNone/>
            </a:pPr>
            <a:r>
              <a:rPr lang="en-US" b="1" dirty="0"/>
              <a:t>Graphics, tables, and graphs</a:t>
            </a:r>
          </a:p>
          <a:p>
            <a:pPr lvl="0"/>
            <a:r>
              <a:rPr lang="en-US" dirty="0"/>
              <a:t>Keep it simple: If possible, use consistent, non-distracting styles and colors.</a:t>
            </a:r>
          </a:p>
          <a:p>
            <a:pPr lvl="0"/>
            <a:r>
              <a:rPr lang="en-US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anational.org/cps-blog-trauma-informed-peer-support" TargetMode="External"/><Relationship Id="rId2" Type="http://schemas.openxmlformats.org/officeDocument/2006/relationships/hyperlink" Target="https://acestoohigh.com/got-your-ace-scor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oqol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16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6C4EE1CC-912D-21CE-F4E6-AB5AE4194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5713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results or symptoms of compassion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Becoming excessively judgmental of others</a:t>
            </a:r>
          </a:p>
          <a:p>
            <a:r>
              <a:rPr lang="en-US" dirty="0"/>
              <a:t>Tuning out</a:t>
            </a:r>
          </a:p>
          <a:p>
            <a:r>
              <a:rPr lang="en-US" dirty="0"/>
              <a:t>Disconnecting from colleagues and loved ones</a:t>
            </a:r>
          </a:p>
          <a:p>
            <a:r>
              <a:rPr lang="en-US" dirty="0"/>
              <a:t>Becoming cynical, angry, or hopeless</a:t>
            </a:r>
          </a:p>
          <a:p>
            <a:r>
              <a:rPr lang="en-US" dirty="0"/>
              <a:t>Withdrawing and isolating</a:t>
            </a:r>
          </a:p>
          <a:p>
            <a:r>
              <a:rPr lang="en-US" dirty="0"/>
              <a:t>Developing overly rigid, strict boundaries</a:t>
            </a:r>
          </a:p>
          <a:p>
            <a:r>
              <a:rPr lang="en-US" dirty="0"/>
              <a:t>Developing rescue fantasies or over involvement</a:t>
            </a:r>
          </a:p>
        </p:txBody>
      </p:sp>
    </p:spTree>
    <p:extLst>
      <p:ext uri="{BB962C8B-B14F-4D97-AF65-F5344CB8AC3E}">
        <p14:creationId xmlns:p14="http://schemas.microsoft.com/office/powerpoint/2010/main" val="391731146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puts you at risk for compassion fatigue?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3150576"/>
          </a:xfrm>
        </p:spPr>
        <p:txBody>
          <a:bodyPr/>
          <a:lstStyle/>
          <a:p>
            <a:r>
              <a:rPr lang="en-US" sz="3600" dirty="0"/>
              <a:t>Individual risk factors</a:t>
            </a:r>
          </a:p>
          <a:p>
            <a:r>
              <a:rPr lang="en-US" sz="3600" dirty="0"/>
              <a:t>Factors related to my work situation</a:t>
            </a:r>
          </a:p>
          <a:p>
            <a:r>
              <a:rPr lang="en-US" sz="3600" dirty="0"/>
              <a:t>Factors specific to my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75673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  - 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Personality and coping styles</a:t>
            </a:r>
          </a:p>
          <a:p>
            <a:r>
              <a:rPr lang="en-US" dirty="0"/>
              <a:t>Current life circumstances</a:t>
            </a:r>
          </a:p>
          <a:p>
            <a:r>
              <a:rPr lang="en-US" dirty="0"/>
              <a:t>Available social supports</a:t>
            </a:r>
          </a:p>
          <a:p>
            <a:r>
              <a:rPr lang="en-US" dirty="0"/>
              <a:t>Spiritual connection and spiritual resources</a:t>
            </a:r>
          </a:p>
          <a:p>
            <a:r>
              <a:rPr lang="en-US" dirty="0"/>
              <a:t>Work style</a:t>
            </a:r>
          </a:p>
          <a:p>
            <a:r>
              <a:rPr lang="en-US" dirty="0"/>
              <a:t>Personal History</a:t>
            </a:r>
          </a:p>
        </p:txBody>
      </p:sp>
    </p:spTree>
    <p:extLst>
      <p:ext uri="{BB962C8B-B14F-4D97-AF65-F5344CB8AC3E}">
        <p14:creationId xmlns:p14="http://schemas.microsoft.com/office/powerpoint/2010/main" val="1783734421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  - 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ACEs Study</a:t>
            </a:r>
          </a:p>
          <a:p>
            <a:pPr marL="0" indent="0">
              <a:buNone/>
            </a:pPr>
            <a:r>
              <a:rPr lang="en-US" dirty="0"/>
              <a:t>	(Adverse Childhood Experiences)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Resilience Factors</a:t>
            </a:r>
          </a:p>
        </p:txBody>
      </p:sp>
    </p:spTree>
    <p:extLst>
      <p:ext uri="{BB962C8B-B14F-4D97-AF65-F5344CB8AC3E}">
        <p14:creationId xmlns:p14="http://schemas.microsoft.com/office/powerpoint/2010/main" val="1580070290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elevated ACE score</a:t>
            </a:r>
            <a:br>
              <a:rPr lang="en-US" dirty="0"/>
            </a:br>
            <a:r>
              <a:rPr lang="en-US" sz="2000" dirty="0"/>
              <a:t>                                </a:t>
            </a:r>
            <a:r>
              <a:rPr lang="en-US" sz="2800" dirty="0"/>
              <a:t>https://acestoohigh.com/got-your-acae-score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5" y="1597025"/>
            <a:ext cx="5758089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1238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elevated ACE score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sz="3100" i="1" dirty="0"/>
              <a:t>https://acestoohigh.com/got-your-ace-score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7" y="1597025"/>
            <a:ext cx="570154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0488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  - Work Situation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at work</a:t>
            </a:r>
          </a:p>
          <a:p>
            <a:r>
              <a:rPr lang="en-US" dirty="0"/>
              <a:t>Work setting and exposure</a:t>
            </a:r>
          </a:p>
          <a:p>
            <a:r>
              <a:rPr lang="en-US" dirty="0"/>
              <a:t>Working conditions</a:t>
            </a:r>
          </a:p>
          <a:p>
            <a:r>
              <a:rPr lang="en-US" dirty="0"/>
              <a:t>Agency / organizational understanding and support</a:t>
            </a:r>
          </a:p>
          <a:p>
            <a:r>
              <a:rPr lang="en-US" dirty="0"/>
              <a:t>Client responses and reactions</a:t>
            </a:r>
          </a:p>
        </p:txBody>
      </p:sp>
    </p:spTree>
    <p:extLst>
      <p:ext uri="{BB962C8B-B14F-4D97-AF65-F5344CB8AC3E}">
        <p14:creationId xmlns:p14="http://schemas.microsoft.com/office/powerpoint/2010/main" val="3757477519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  - Community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 factors</a:t>
            </a:r>
          </a:p>
          <a:p>
            <a:r>
              <a:rPr lang="en-US" dirty="0"/>
              <a:t>Available resources</a:t>
            </a:r>
          </a:p>
          <a:p>
            <a:r>
              <a:rPr lang="en-US" dirty="0"/>
              <a:t>Community environment</a:t>
            </a:r>
          </a:p>
          <a:p>
            <a:r>
              <a:rPr lang="en-US" dirty="0"/>
              <a:t>Community history or current trauma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2176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Any Good News?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		Absolutely!</a:t>
            </a:r>
          </a:p>
        </p:txBody>
      </p:sp>
    </p:spTree>
    <p:extLst>
      <p:ext uri="{BB962C8B-B14F-4D97-AF65-F5344CB8AC3E}">
        <p14:creationId xmlns:p14="http://schemas.microsoft.com/office/powerpoint/2010/main" val="364326722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1101968"/>
          </a:xfrm>
        </p:spPr>
        <p:txBody>
          <a:bodyPr>
            <a:noAutofit/>
          </a:bodyPr>
          <a:lstStyle/>
          <a:p>
            <a:r>
              <a:rPr lang="en-US" sz="3600" dirty="0"/>
              <a:t>First of all: There are resilience / protective factors!  Early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Parental love</a:t>
            </a:r>
          </a:p>
          <a:p>
            <a:r>
              <a:rPr lang="en-US" dirty="0"/>
              <a:t>Support of neighbors, relatives, friends’ parents</a:t>
            </a:r>
          </a:p>
          <a:p>
            <a:r>
              <a:rPr lang="en-US" dirty="0"/>
              <a:t>Teachers, coaches, youth leaders or ministers who liked and helped me</a:t>
            </a:r>
          </a:p>
          <a:p>
            <a:r>
              <a:rPr lang="en-US" dirty="0"/>
              <a:t>A trusted person I could go to</a:t>
            </a:r>
          </a:p>
          <a:p>
            <a:r>
              <a:rPr lang="en-US" dirty="0"/>
              <a:t>Consistent understandable rules at home</a:t>
            </a:r>
          </a:p>
          <a:p>
            <a:r>
              <a:rPr lang="en-US" dirty="0"/>
              <a:t>Important people in my life who cared about me</a:t>
            </a:r>
          </a:p>
          <a:p>
            <a:r>
              <a:rPr lang="en-US" dirty="0"/>
              <a:t>People who thought I was capable or talented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2937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en-US" dirty="0"/>
              <a:t>What Does Trauma Have to Do With 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86200" y="4572000"/>
            <a:ext cx="4772528" cy="18288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altLang="en-US" sz="3800" b="1" dirty="0"/>
              <a:t>Peer Support Conference</a:t>
            </a:r>
          </a:p>
          <a:p>
            <a:pPr algn="ctr">
              <a:defRPr/>
            </a:pPr>
            <a:r>
              <a:rPr lang="en-US" altLang="en-US" sz="3800" b="1" dirty="0"/>
              <a:t>November 17, 2022</a:t>
            </a:r>
          </a:p>
          <a:p>
            <a:pPr algn="ctr">
              <a:defRPr/>
            </a:pPr>
            <a:r>
              <a:rPr lang="en-US" altLang="en-US" sz="3800" b="1" dirty="0"/>
              <a:t>Norma D. Jaeger Ph.D. (ABD)</a:t>
            </a:r>
            <a:endParaRPr lang="en-US" sz="3800" b="1" dirty="0"/>
          </a:p>
          <a:p>
            <a:pPr algn="l"/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also a plus-side to our work: </a:t>
            </a:r>
            <a:br>
              <a:rPr lang="en-US" dirty="0"/>
            </a:br>
            <a:r>
              <a:rPr lang="en-US" i="1" dirty="0"/>
              <a:t>Compassion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We find purpose, meaning, and satisfaction in helping others</a:t>
            </a:r>
          </a:p>
          <a:p>
            <a:r>
              <a:rPr lang="en-US" dirty="0"/>
              <a:t>We may gain a sense of strength and confidence as we help others</a:t>
            </a:r>
          </a:p>
          <a:p>
            <a:r>
              <a:rPr lang="en-US" dirty="0"/>
              <a:t>We gain respect for human resilience</a:t>
            </a:r>
          </a:p>
          <a:p>
            <a:r>
              <a:rPr lang="en-US" dirty="0"/>
              <a:t>We may experience a heightened spiritual connection to something greater than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25994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Your Risks and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077200" cy="3912576"/>
          </a:xfrm>
        </p:spPr>
        <p:txBody>
          <a:bodyPr/>
          <a:lstStyle/>
          <a:p>
            <a:r>
              <a:rPr lang="en-US" dirty="0"/>
              <a:t>Adverse Childhood Experience (ACE) </a:t>
            </a:r>
          </a:p>
          <a:p>
            <a:pPr marL="0" indent="0">
              <a:buNone/>
            </a:pPr>
            <a:r>
              <a:rPr lang="en-US" dirty="0"/>
              <a:t>       Questionnaire</a:t>
            </a:r>
          </a:p>
          <a:p>
            <a:r>
              <a:rPr lang="en-US" dirty="0"/>
              <a:t>The Holmes-</a:t>
            </a:r>
            <a:r>
              <a:rPr lang="en-US" dirty="0" err="1"/>
              <a:t>Rahe</a:t>
            </a:r>
            <a:r>
              <a:rPr lang="en-US" dirty="0"/>
              <a:t> Life Stress Inventory</a:t>
            </a:r>
          </a:p>
          <a:p>
            <a:r>
              <a:rPr lang="en-US" dirty="0"/>
              <a:t>Professional Quality of Life Scale (</a:t>
            </a:r>
            <a:r>
              <a:rPr lang="en-US" dirty="0" err="1"/>
              <a:t>ProQOL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8801080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Reduction: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3836376"/>
          </a:xfrm>
        </p:spPr>
        <p:txBody>
          <a:bodyPr/>
          <a:lstStyle/>
          <a:p>
            <a:r>
              <a:rPr lang="en-US" dirty="0"/>
              <a:t>Take Charge!  Be Responsible!</a:t>
            </a:r>
          </a:p>
          <a:p>
            <a:r>
              <a:rPr lang="en-US" dirty="0"/>
              <a:t>Adopt and engage in health and wellness habits:  the basics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Healthy eating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Time out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43253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Reduction: General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Basic healthy living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Connecting with others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Using your supervision effectively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Developing creative and enjoyable leisure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Engaging in deeply engaging hobbies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Writing (letters, poems, thank you notes, journal)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Using your spiritual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Learning something new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Learning and doing a mindfulness practice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90506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This Age of Technology: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1"/>
            <a:ext cx="8077200" cy="5124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   Of Course: There’s an App for That!</a:t>
            </a:r>
          </a:p>
          <a:p>
            <a:pPr marL="0" indent="0">
              <a:buNone/>
            </a:pPr>
            <a:r>
              <a:rPr lang="en-US" sz="4000" b="1" dirty="0"/>
              <a:t>Mindfulness Coach</a:t>
            </a:r>
          </a:p>
          <a:p>
            <a:pPr marL="0" indent="0">
              <a:buNone/>
            </a:pPr>
            <a:r>
              <a:rPr lang="en-US" sz="4000" b="1" dirty="0"/>
              <a:t>PTSD Coach</a:t>
            </a:r>
          </a:p>
          <a:p>
            <a:pPr marL="0" indent="0">
              <a:buNone/>
            </a:pPr>
            <a:r>
              <a:rPr lang="en-US" sz="4000" b="1" dirty="0"/>
              <a:t>PTSD Family Coach</a:t>
            </a:r>
          </a:p>
          <a:p>
            <a:pPr marL="0" indent="0">
              <a:buNone/>
            </a:pPr>
            <a:r>
              <a:rPr lang="en-US" sz="4000" b="1" dirty="0"/>
              <a:t>Calm</a:t>
            </a:r>
          </a:p>
          <a:p>
            <a:pPr marL="0" indent="0">
              <a:buNone/>
            </a:pPr>
            <a:r>
              <a:rPr lang="en-US" sz="4000" b="1" dirty="0"/>
              <a:t>Fabulous: Daily Habit. . .</a:t>
            </a:r>
          </a:p>
          <a:p>
            <a:pPr marL="0" indent="0">
              <a:buNone/>
            </a:pPr>
            <a:r>
              <a:rPr lang="en-US" sz="4000" b="1" dirty="0"/>
              <a:t>Virtual Hope Box</a:t>
            </a:r>
          </a:p>
          <a:p>
            <a:pPr marL="0" indent="0">
              <a:buNone/>
            </a:pPr>
            <a:r>
              <a:rPr lang="en-US" sz="4000" b="1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65207042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Stare at something pretty or personally meaningful</a:t>
            </a:r>
          </a:p>
          <a:p>
            <a:r>
              <a:rPr lang="en-US" dirty="0"/>
              <a:t>Sing or otherwise make music</a:t>
            </a:r>
          </a:p>
          <a:p>
            <a:r>
              <a:rPr lang="en-US" dirty="0"/>
              <a:t>Text a friend</a:t>
            </a:r>
          </a:p>
          <a:p>
            <a:r>
              <a:rPr lang="en-US" dirty="0"/>
              <a:t>Hug someone    (come find me!)</a:t>
            </a:r>
          </a:p>
          <a:p>
            <a:r>
              <a:rPr lang="en-US" dirty="0"/>
              <a:t>Listen to favorite music (upbeat or classical)</a:t>
            </a:r>
          </a:p>
          <a:p>
            <a:r>
              <a:rPr lang="en-US" dirty="0"/>
              <a:t>Take a walk or other quick physical activity/stairs are good</a:t>
            </a:r>
          </a:p>
          <a:p>
            <a:r>
              <a:rPr lang="en-US" dirty="0"/>
              <a:t>Play with a pet, pet a pet</a:t>
            </a:r>
          </a:p>
          <a:p>
            <a:r>
              <a:rPr lang="en-US" dirty="0"/>
              <a:t>Breathe (Really Breathe - Breathe from you diaphragm)</a:t>
            </a:r>
          </a:p>
          <a:p>
            <a:r>
              <a:rPr lang="en-US" dirty="0"/>
              <a:t>Get some little (really little)  thing done (clean out one drawer)</a:t>
            </a:r>
          </a:p>
          <a:p>
            <a:r>
              <a:rPr lang="en-US" dirty="0"/>
              <a:t>Send a thank you note (even an email) </a:t>
            </a:r>
          </a:p>
          <a:p>
            <a:r>
              <a:rPr lang="en-US" dirty="0"/>
              <a:t>Give a sincere compliment</a:t>
            </a:r>
          </a:p>
          <a:p>
            <a:r>
              <a:rPr lang="en-US" dirty="0"/>
              <a:t>Write in a gratitude journal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40708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Final (Evidence-based)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 direct personal support</a:t>
            </a:r>
          </a:p>
          <a:p>
            <a:r>
              <a:rPr lang="en-US" dirty="0"/>
              <a:t>Find a buddy</a:t>
            </a:r>
          </a:p>
          <a:p>
            <a:r>
              <a:rPr lang="en-US" dirty="0"/>
              <a:t>Share goals</a:t>
            </a:r>
          </a:p>
          <a:p>
            <a:r>
              <a:rPr lang="en-US" dirty="0"/>
              <a:t>Be in touch</a:t>
            </a:r>
          </a:p>
          <a:p>
            <a:r>
              <a:rPr lang="en-US" dirty="0"/>
              <a:t>Support and hold each other accountable</a:t>
            </a:r>
          </a:p>
          <a:p>
            <a:r>
              <a:rPr lang="en-US" dirty="0"/>
              <a:t>Celebrate successes (even small ones)</a:t>
            </a:r>
          </a:p>
          <a:p>
            <a:r>
              <a:rPr lang="en-US" dirty="0"/>
              <a:t>Analyze and learn from setbacks</a:t>
            </a:r>
          </a:p>
          <a:p>
            <a:r>
              <a:rPr lang="en-US" dirty="0"/>
              <a:t>Use the 5 minute strategy</a:t>
            </a:r>
          </a:p>
        </p:txBody>
      </p:sp>
    </p:spTree>
    <p:extLst>
      <p:ext uri="{BB962C8B-B14F-4D97-AF65-F5344CB8AC3E}">
        <p14:creationId xmlns:p14="http://schemas.microsoft.com/office/powerpoint/2010/main" val="194846921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Commitment to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are your barriers / What is getting in the way of your making a change</a:t>
            </a:r>
          </a:p>
          <a:p>
            <a:endParaRPr lang="en-US" dirty="0"/>
          </a:p>
          <a:p>
            <a:r>
              <a:rPr lang="en-US" dirty="0"/>
              <a:t>What could you do to overcome that barrier</a:t>
            </a:r>
          </a:p>
          <a:p>
            <a:endParaRPr lang="en-US" dirty="0"/>
          </a:p>
          <a:p>
            <a:r>
              <a:rPr lang="en-US" dirty="0"/>
              <a:t>What is a very small step you could take – tomorrow (or </a:t>
            </a:r>
            <a:r>
              <a:rPr lang="en-US"/>
              <a:t>next Monday)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59947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356B-DD9A-F39E-7AB4-93E68556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33C4-AEDE-6158-95A9-407BD813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62200"/>
            <a:ext cx="8077200" cy="35315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Https://acestoohigh.com/got-your-ace-score</a:t>
            </a:r>
            <a:endParaRPr lang="en-US" dirty="0"/>
          </a:p>
          <a:p>
            <a:r>
              <a:rPr lang="en-US" dirty="0"/>
              <a:t>www.ptsd.va.gov/index.asp</a:t>
            </a:r>
          </a:p>
          <a:p>
            <a:r>
              <a:rPr lang="en-US" dirty="0">
                <a:hlinkClick r:id="rId3"/>
              </a:rPr>
              <a:t>www.mhanational.org/cps-blog-trauma-informed-peer-support</a:t>
            </a:r>
            <a:endParaRPr lang="en-US" dirty="0"/>
          </a:p>
          <a:p>
            <a:r>
              <a:rPr lang="en-US" dirty="0">
                <a:hlinkClick r:id="rId4"/>
              </a:rPr>
              <a:t>https://ProQOL.org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048234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Any </a:t>
            </a:r>
            <a:r>
              <a:rPr lang="en-US" dirty="0"/>
              <a:t>q</a:t>
            </a:r>
            <a:r>
              <a:rPr lang="en-US"/>
              <a:t>uestions </a:t>
            </a:r>
            <a:r>
              <a:rPr lang="en-US" dirty="0"/>
              <a:t>or thoughts to share?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 descr="http://2.bp.blogspot.com/_8jsxG91Y8rM/TI3NRclx4wI/AAAAAAAAAGw/9bySZGwDfvs/s320/questionmar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57" y="2355011"/>
            <a:ext cx="4917055" cy="356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31883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Care of Yourself – Here and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3836376"/>
          </a:xfrm>
        </p:spPr>
        <p:txBody>
          <a:bodyPr>
            <a:normAutofit/>
          </a:bodyPr>
          <a:lstStyle/>
          <a:p>
            <a:r>
              <a:rPr lang="en-US" dirty="0"/>
              <a:t>Discussions of trauma can be a trigger</a:t>
            </a:r>
          </a:p>
          <a:p>
            <a:r>
              <a:rPr lang="en-US" dirty="0"/>
              <a:t>Assessing risks for trauma can create discomfort</a:t>
            </a:r>
          </a:p>
          <a:p>
            <a:r>
              <a:rPr lang="en-US" dirty="0"/>
              <a:t>If you feel uncomfortable please feel free to take care of yourself</a:t>
            </a:r>
          </a:p>
        </p:txBody>
      </p:sp>
    </p:spTree>
    <p:extLst>
      <p:ext uri="{BB962C8B-B14F-4D97-AF65-F5344CB8AC3E}">
        <p14:creationId xmlns:p14="http://schemas.microsoft.com/office/powerpoint/2010/main" val="370584321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6C2F-E246-062C-7761-57C810EC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Work in a Sea of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3342-720D-A9E0-2BED-34E4B318B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Peers universally present with either a history of trauma or a life of ongoing trauma</a:t>
            </a:r>
          </a:p>
          <a:p>
            <a:r>
              <a:rPr lang="en-US" dirty="0"/>
              <a:t>Their trauma will extend to and impact you</a:t>
            </a:r>
          </a:p>
          <a:p>
            <a:r>
              <a:rPr lang="en-US" dirty="0"/>
              <a:t>That is what trauma has to do with You!</a:t>
            </a:r>
          </a:p>
          <a:p>
            <a:r>
              <a:rPr lang="en-US" dirty="0"/>
              <a:t>However, you do not have to be a victim</a:t>
            </a:r>
          </a:p>
          <a:p>
            <a:r>
              <a:rPr lang="en-US" dirty="0"/>
              <a:t>You can take charge</a:t>
            </a:r>
          </a:p>
          <a:p>
            <a:r>
              <a:rPr lang="en-US" dirty="0"/>
              <a:t>BUT, you will have to work at it!</a:t>
            </a:r>
          </a:p>
        </p:txBody>
      </p:sp>
    </p:spTree>
    <p:extLst>
      <p:ext uri="{BB962C8B-B14F-4D97-AF65-F5344CB8AC3E}">
        <p14:creationId xmlns:p14="http://schemas.microsoft.com/office/powerpoint/2010/main" val="362563882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63536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Addressing</a:t>
            </a:r>
            <a:r>
              <a:rPr lang="en-US" dirty="0"/>
              <a:t> the Impact of this Trauma:  </a:t>
            </a:r>
            <a:br>
              <a:rPr lang="en-US" dirty="0"/>
            </a:br>
            <a:r>
              <a:rPr lang="en-US" dirty="0"/>
              <a:t>A Personal Issue - A Professional Issue  An Ethical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3836376"/>
          </a:xfrm>
        </p:spPr>
        <p:txBody>
          <a:bodyPr>
            <a:normAutofit/>
          </a:bodyPr>
          <a:lstStyle/>
          <a:p>
            <a:r>
              <a:rPr lang="en-US" dirty="0"/>
              <a:t>Our physical, mental, emotional, and spiritual wholeness can be damaged and lost</a:t>
            </a:r>
          </a:p>
          <a:p>
            <a:r>
              <a:rPr lang="en-US" dirty="0"/>
              <a:t>Our professional competence can be compromised / our contributions to our team or workplace can be jeopardized</a:t>
            </a:r>
          </a:p>
          <a:p>
            <a:r>
              <a:rPr lang="en-US" dirty="0"/>
              <a:t>Our ability to meet professional standards can be impaired</a:t>
            </a:r>
          </a:p>
        </p:txBody>
      </p:sp>
    </p:spTree>
    <p:extLst>
      <p:ext uri="{BB962C8B-B14F-4D97-AF65-F5344CB8AC3E}">
        <p14:creationId xmlns:p14="http://schemas.microsoft.com/office/powerpoint/2010/main" val="169178046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7DC5-23FA-9F0D-198E-33646290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we talking about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397C-B033-4007-8C4E-2B4CE23A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Secondary trauma</a:t>
            </a:r>
          </a:p>
          <a:p>
            <a:pPr algn="ctr"/>
            <a:r>
              <a:rPr lang="en-US" sz="4400" dirty="0"/>
              <a:t>Vicarious Trauma</a:t>
            </a:r>
          </a:p>
          <a:p>
            <a:pPr algn="ctr"/>
            <a:r>
              <a:rPr lang="en-US" sz="4400" dirty="0"/>
              <a:t>Compassion Fatigue</a:t>
            </a:r>
          </a:p>
        </p:txBody>
      </p:sp>
    </p:spTree>
    <p:extLst>
      <p:ext uri="{BB962C8B-B14F-4D97-AF65-F5344CB8AC3E}">
        <p14:creationId xmlns:p14="http://schemas.microsoft.com/office/powerpoint/2010/main" val="289709323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69632"/>
            <a:ext cx="8077200" cy="1143000"/>
          </a:xfrm>
        </p:spPr>
        <p:txBody>
          <a:bodyPr/>
          <a:lstStyle/>
          <a:p>
            <a:r>
              <a:rPr lang="en-US" dirty="0"/>
              <a:t>Secondary Trauma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Secondary trauma  refers to experiencing </a:t>
            </a:r>
            <a:r>
              <a:rPr lang="en-US" b="1" dirty="0"/>
              <a:t>signs and symptoms mirroring </a:t>
            </a:r>
            <a:r>
              <a:rPr lang="en-US" dirty="0"/>
              <a:t>those of persons, such as peers or friends, who have directly experienced or observed a traumatic event or circumstance. </a:t>
            </a:r>
          </a:p>
          <a:p>
            <a:pPr marL="0" indent="0">
              <a:buNone/>
            </a:pPr>
            <a:r>
              <a:rPr lang="en-US" dirty="0"/>
              <a:t>It shows up as:</a:t>
            </a:r>
          </a:p>
          <a:p>
            <a:r>
              <a:rPr lang="en-US" dirty="0" err="1"/>
              <a:t>hyperarousal</a:t>
            </a:r>
            <a:r>
              <a:rPr lang="en-US" dirty="0"/>
              <a:t> (startle, heart rate, pulse)</a:t>
            </a:r>
          </a:p>
          <a:p>
            <a:r>
              <a:rPr lang="en-US" dirty="0"/>
              <a:t>Intrusive thoughts</a:t>
            </a:r>
          </a:p>
          <a:p>
            <a:r>
              <a:rPr lang="en-US" dirty="0"/>
              <a:t>Avoidance or numbing</a:t>
            </a:r>
          </a:p>
          <a:p>
            <a:r>
              <a:rPr lang="en-US" dirty="0"/>
              <a:t>Anxiety and or depression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12070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69632"/>
            <a:ext cx="8077200" cy="1143000"/>
          </a:xfrm>
        </p:spPr>
        <p:txBody>
          <a:bodyPr/>
          <a:lstStyle/>
          <a:p>
            <a:r>
              <a:rPr lang="en-US" dirty="0"/>
              <a:t>Vicarious Trauma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Peer Specialists or others doing therapeutic or other helping work with trauma survivors may experience certain changes themselves, including:</a:t>
            </a:r>
          </a:p>
          <a:p>
            <a:r>
              <a:rPr lang="en-US" dirty="0"/>
              <a:t>Their relationship with life’s meaning or hope</a:t>
            </a:r>
          </a:p>
          <a:p>
            <a:r>
              <a:rPr lang="en-US" dirty="0"/>
              <a:t>Their willpower</a:t>
            </a:r>
          </a:p>
          <a:p>
            <a:r>
              <a:rPr lang="en-US" dirty="0"/>
              <a:t>Their sense of humor</a:t>
            </a:r>
          </a:p>
          <a:p>
            <a:r>
              <a:rPr lang="en-US" dirty="0"/>
              <a:t>Their memory /</a:t>
            </a:r>
            <a:r>
              <a:rPr lang="en-US" i="1" dirty="0"/>
              <a:t> or </a:t>
            </a:r>
            <a:r>
              <a:rPr lang="en-US" dirty="0"/>
              <a:t>disturbing intrusive imagery</a:t>
            </a:r>
          </a:p>
          <a:p>
            <a:r>
              <a:rPr lang="en-US" dirty="0"/>
              <a:t>Their sense of connection to others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13582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69632"/>
            <a:ext cx="8077200" cy="1143000"/>
          </a:xfrm>
        </p:spPr>
        <p:txBody>
          <a:bodyPr/>
          <a:lstStyle/>
          <a:p>
            <a:r>
              <a:rPr lang="en-US" dirty="0"/>
              <a:t>Compassion Fatigue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more severe example of the cumulative  stress of  working with those with many needs or trauma  including trauma histories or current experiences</a:t>
            </a:r>
          </a:p>
          <a:p>
            <a:pPr marL="0" indent="0">
              <a:buNone/>
            </a:pPr>
            <a:r>
              <a:rPr lang="en-US" dirty="0"/>
              <a:t>Compassion fatigue includes exhaustion and dysfunction, physically and emotionally ( we once called it burnout)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35993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FBE61E8DCBA2449E8DB24C069F5427" ma:contentTypeVersion="" ma:contentTypeDescription="Create a new document." ma:contentTypeScope="" ma:versionID="098ac9fbc01ed98b2d7a03e0d511e2ff">
  <xsd:schema xmlns:xsd="http://www.w3.org/2001/XMLSchema" xmlns:xs="http://www.w3.org/2001/XMLSchema" xmlns:p="http://schemas.microsoft.com/office/2006/metadata/properties" xmlns:ns2="cc9009a7-609e-4e7b-9c32-1efc5a6795ef" xmlns:ns3="1c4ad0d9-a1ef-4ec7-a646-de2e6ba5028e" targetNamespace="http://schemas.microsoft.com/office/2006/metadata/properties" ma:root="true" ma:fieldsID="8a60ac543aced91ce97af683ad4f026a" ns2:_="" ns3:_="">
    <xsd:import namespace="cc9009a7-609e-4e7b-9c32-1efc5a6795ef"/>
    <xsd:import namespace="1c4ad0d9-a1ef-4ec7-a646-de2e6ba502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009a7-609e-4e7b-9c32-1efc5a6795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B5FA44-4638-4879-B383-F942526FEE59}" ma:internalName="TaxCatchAll" ma:showField="CatchAllData" ma:web="{b4af4cd8-4f83-445c-b661-613da2527d1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ad0d9-a1ef-4ec7-a646-de2e6ba50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37fa63a-ac12-4dff-afe8-8eee08562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009a7-609e-4e7b-9c32-1efc5a6795ef" xsi:nil="true"/>
    <lcf76f155ced4ddcb4097134ff3c332f xmlns="1c4ad0d9-a1ef-4ec7-a646-de2e6ba50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A44DA2-1A40-4C85-8DC4-CE63FF9DBADB}"/>
</file>

<file path=customXml/itemProps2.xml><?xml version="1.0" encoding="utf-8"?>
<ds:datastoreItem xmlns:ds="http://schemas.openxmlformats.org/officeDocument/2006/customXml" ds:itemID="{34D762FC-1756-41AF-AEC1-83D07782199D}"/>
</file>

<file path=customXml/itemProps3.xml><?xml version="1.0" encoding="utf-8"?>
<ds:datastoreItem xmlns:ds="http://schemas.openxmlformats.org/officeDocument/2006/customXml" ds:itemID="{47E1A329-4938-467E-95E4-89F99F6F3A0D}"/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1347</Words>
  <Application>Microsoft Office PowerPoint</Application>
  <PresentationFormat>On-screen Show (4:3)</PresentationFormat>
  <Paragraphs>192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Georgia</vt:lpstr>
      <vt:lpstr>Training</vt:lpstr>
      <vt:lpstr>PowerPoint Presentation</vt:lpstr>
      <vt:lpstr>What Does Trauma Have to Do With Me?</vt:lpstr>
      <vt:lpstr>Take Care of Yourself – Here and Now</vt:lpstr>
      <vt:lpstr>You Work in a Sea of Trauma</vt:lpstr>
      <vt:lpstr>Addressing the Impact of this Trauma:   A Personal Issue - A Professional Issue  An Ethical Issue</vt:lpstr>
      <vt:lpstr>What are we talking about here?</vt:lpstr>
      <vt:lpstr>Secondary Trauma</vt:lpstr>
      <vt:lpstr>Vicarious Trauma</vt:lpstr>
      <vt:lpstr>Compassion Fatigue</vt:lpstr>
      <vt:lpstr>What are some results or symptoms of compassion fatigue</vt:lpstr>
      <vt:lpstr>What puts you at risk for compassion fatigue?</vt:lpstr>
      <vt:lpstr>Risk Factors  -  Individual</vt:lpstr>
      <vt:lpstr>Risk Factors  -  Individual</vt:lpstr>
      <vt:lpstr>Impact of elevated ACE score                                 https://acestoohigh.com/got-your-acae-score</vt:lpstr>
      <vt:lpstr>Impact of elevated ACE score            https://acestoohigh.com/got-your-ace-score</vt:lpstr>
      <vt:lpstr>Risk Factors  - Work Situation </vt:lpstr>
      <vt:lpstr>Risk Factors  - Community </vt:lpstr>
      <vt:lpstr>Is There Any Good News?</vt:lpstr>
      <vt:lpstr>First of all: There are resilience / protective factors!  Early experiences</vt:lpstr>
      <vt:lpstr>There is also a plus-side to our work:  Compassion Satisfaction</vt:lpstr>
      <vt:lpstr>Assess Your Risks and Strengths</vt:lpstr>
      <vt:lpstr>Risk Reduction: The Basics</vt:lpstr>
      <vt:lpstr>Risk Reduction: General Approaches</vt:lpstr>
      <vt:lpstr>In This Age of Technology:</vt:lpstr>
      <vt:lpstr>Some Quick Fixes</vt:lpstr>
      <vt:lpstr> Final (Evidence-based) Thoughts</vt:lpstr>
      <vt:lpstr>Make a Commitment to Start</vt:lpstr>
      <vt:lpstr>References and Resources</vt:lpstr>
      <vt:lpstr>Any questions or thoughts to share?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2017-07-10T02:26:59Z</dcterms:created>
  <dcterms:modified xsi:type="dcterms:W3CDTF">2022-11-08T20:19:24Z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0x010100C0FBE61E8DCBA2449E8DB24C069F5427</vt:lpwstr>
  </property>
</Properties>
</file>